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4130" r:id="rId2"/>
    <p:sldId id="4132" r:id="rId3"/>
    <p:sldId id="4133" r:id="rId4"/>
    <p:sldId id="4143" r:id="rId5"/>
    <p:sldId id="4146" r:id="rId6"/>
    <p:sldId id="4147" r:id="rId7"/>
    <p:sldId id="4148" r:id="rId8"/>
    <p:sldId id="4157" r:id="rId9"/>
    <p:sldId id="4158" r:id="rId10"/>
    <p:sldId id="4156" r:id="rId11"/>
    <p:sldId id="4160" r:id="rId12"/>
    <p:sldId id="4161" r:id="rId13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Fo Sans" panose="020B0604020202020204" charset="0"/>
      <p:regular r:id="rId20"/>
      <p:bold r:id="rId21"/>
      <p:italic r:id="rId22"/>
      <p:boldItalic r:id="rId23"/>
    </p:embeddedFont>
    <p:embeddedFont>
      <p:font typeface="CoFo Sans Medium" panose="020B0604020202020204" charset="0"/>
      <p:regular r:id="rId24"/>
      <p:italic r:id="rId2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Иванова Юлия" initials="ИЮ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9E"/>
    <a:srgbClr val="007BFC"/>
    <a:srgbClr val="FFFFFF"/>
    <a:srgbClr val="000000"/>
    <a:srgbClr val="007DFF"/>
    <a:srgbClr val="0088FF"/>
    <a:srgbClr val="1485FC"/>
    <a:srgbClr val="9DB1CF"/>
    <a:srgbClr val="DFE5EF"/>
    <a:srgbClr val="AFC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92" autoAdjust="0"/>
    <p:restoredTop sz="96327"/>
  </p:normalViewPr>
  <p:slideViewPr>
    <p:cSldViewPr snapToGrid="0">
      <p:cViewPr varScale="1">
        <p:scale>
          <a:sx n="85" d="100"/>
          <a:sy n="85" d="100"/>
        </p:scale>
        <p:origin x="706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309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6F25F-CE35-BF4E-9112-FD74369585E3}" type="datetimeFigureOut">
              <a:rPr lang="ru-RU" smtClean="0"/>
              <a:t>25.03.2025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8802-8112-914B-8289-4DB73DC682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08BFE-49C2-4000-B6AB-B9B738ADBCEF}" type="datetimeFigureOut">
              <a:rPr lang="ru-RU" smtClean="0"/>
              <a:t>25.03.2025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A8A5B-9BD1-4419-B5B0-7D99B5F48B04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image" Target="../media/image2.png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image" Target="../media/image3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15" name="Рисунок 14"/>
          <p:cNvPicPr/>
          <p:nvPr userDrawn="1"/>
        </p:nvPicPr>
        <p:blipFill>
          <a:blip r:embed="rId8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8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</p:sldLayoutIdLst>
  <p:transition spd="med"/>
  <p:txStyles>
    <p:titleStyle>
      <a:lvl1pPr marL="0" marR="0" indent="0" algn="l" defTabSz="41275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1pPr>
      <a:lvl2pPr marL="0" marR="0" indent="1143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2pPr>
      <a:lvl3pPr marL="0" marR="0" indent="2286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3pPr>
      <a:lvl4pPr marL="0" marR="0" indent="3429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4pPr>
      <a:lvl5pPr marL="0" marR="0" indent="4572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5pPr>
      <a:lvl6pPr marL="0" marR="0" indent="5715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6pPr>
      <a:lvl7pPr marL="0" marR="0" indent="6858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7pPr>
      <a:lvl8pPr marL="0" marR="0" indent="8001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8pPr>
      <a:lvl9pPr marL="0" marR="0" indent="9144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9pPr>
    </p:titleStyle>
    <p:bodyStyle>
      <a:lvl1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1pPr>
      <a:lvl2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2pPr>
      <a:lvl3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3pPr>
      <a:lvl4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4pPr>
      <a:lvl5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5pPr>
      <a:lvl6pPr marL="1905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6pPr>
      <a:lvl7pPr marL="2222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7pPr>
      <a:lvl8pPr marL="2540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8pPr>
      <a:lvl9pPr marL="2857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9pPr>
    </p:bodyStyle>
    <p:otherStyle>
      <a:lvl1pPr marL="0" marR="0" indent="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1pPr>
      <a:lvl2pPr marL="0" marR="0" indent="1143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2pPr>
      <a:lvl3pPr marL="0" marR="0" indent="2286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3pPr>
      <a:lvl4pPr marL="0" marR="0" indent="3429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4pPr>
      <a:lvl5pPr marL="0" marR="0" indent="4572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5pPr>
      <a:lvl6pPr marL="0" marR="0" indent="5715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6pPr>
      <a:lvl7pPr marL="0" marR="0" indent="6858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7pPr>
      <a:lvl8pPr marL="0" marR="0" indent="8001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8pPr>
      <a:lvl9pPr marL="0" marR="0" indent="9144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3230" y="2100948"/>
            <a:ext cx="6252845" cy="4396105"/>
          </a:xfrm>
        </p:spPr>
        <p:txBody>
          <a:bodyPr>
            <a:noAutofit/>
          </a:bodyPr>
          <a:lstStyle/>
          <a:p>
            <a:r>
              <a:rPr lang="ru-RU" sz="6000" b="1" dirty="0">
                <a:solidFill>
                  <a:schemeClr val="tx1"/>
                </a:solidFill>
                <a:latin typeface="CoFo Sans Medium" panose="020B0604020202020204" charset="-52"/>
                <a:ea typeface="CoFo Sans Medium" panose="020B0604020202020204" charset="-52"/>
              </a:rPr>
              <a:t>Предсказание цены на арматуру</a:t>
            </a:r>
            <a:endParaRPr lang="ru-RU" altLang="en-US" sz="6000" b="1" dirty="0">
              <a:solidFill>
                <a:schemeClr val="tx1"/>
              </a:solidFill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sp>
        <p:nvSpPr>
          <p:cNvPr id="3" name="Заголовок 1"/>
          <p:cNvSpPr>
            <a:spLocks noGrp="1"/>
          </p:cNvSpPr>
          <p:nvPr/>
        </p:nvSpPr>
        <p:spPr>
          <a:xfrm>
            <a:off x="616518" y="6178951"/>
            <a:ext cx="3408045" cy="31810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ru-RU" altLang="en-US" sz="2000" dirty="0" err="1">
                <a:latin typeface="CoFo Sans (Основной текст)"/>
                <a:cs typeface="Times New Roman" panose="02020603050405020304" charset="0"/>
              </a:rPr>
              <a:t>Пальчак</a:t>
            </a:r>
            <a:r>
              <a:rPr lang="ru-RU" altLang="en-US" sz="2000" dirty="0">
                <a:latin typeface="CoFo Sans (Основной текст)"/>
                <a:cs typeface="Times New Roman" panose="02020603050405020304" charset="0"/>
              </a:rPr>
              <a:t> Тимофей ИСП-22</a:t>
            </a: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D46D5-1B5C-3FBC-2E24-FA47B0036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D5307BA0-DA66-C9AC-0562-F6576DB5B185}"/>
              </a:ext>
            </a:extLst>
          </p:cNvPr>
          <p:cNvSpPr/>
          <p:nvPr/>
        </p:nvSpPr>
        <p:spPr>
          <a:xfrm>
            <a:off x="538543" y="598187"/>
            <a:ext cx="3379033" cy="681038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sz="4000" b="1" i="0" u="none" strike="noStrike" cap="none" spc="0" normalizeH="0" baseline="0" dirty="0">
                <a:ln>
                  <a:noFill/>
                </a:ln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Выполнено: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EF8763-5DDC-4DEB-BC0A-F996919968E4}"/>
              </a:ext>
            </a:extLst>
          </p:cNvPr>
          <p:cNvSpPr txBox="1"/>
          <p:nvPr/>
        </p:nvSpPr>
        <p:spPr>
          <a:xfrm>
            <a:off x="538542" y="2192877"/>
            <a:ext cx="10003951" cy="31547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kumimoji="0" lang="ru-RU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Анализ данных</a:t>
            </a:r>
          </a:p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kumimoji="0" lang="ru-RU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Преобразование временного ряда</a:t>
            </a:r>
          </a:p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ru-RU" sz="3000" dirty="0">
                <a:solidFill>
                  <a:srgbClr val="000000"/>
                </a:solidFill>
                <a:sym typeface="CoFo Sans" panose="020B0503030202060203"/>
              </a:rPr>
              <a:t>Обучение модели на тестовых данных</a:t>
            </a:r>
          </a:p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kumimoji="0" lang="ru-RU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Применение мо</a:t>
            </a:r>
            <a:r>
              <a:rPr lang="ru-RU" sz="3000" dirty="0">
                <a:solidFill>
                  <a:srgbClr val="000000"/>
                </a:solidFill>
                <a:sym typeface="CoFo Sans" panose="020B0503030202060203"/>
              </a:rPr>
              <a:t>дели на практических данных</a:t>
            </a:r>
          </a:p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kumimoji="0" lang="ru-RU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Приложение для предсказания цены арматуры</a:t>
            </a: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43362562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D46D5-1B5C-3FBC-2E24-FA47B0036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D5307BA0-DA66-C9AC-0562-F6576DB5B185}"/>
              </a:ext>
            </a:extLst>
          </p:cNvPr>
          <p:cNvSpPr/>
          <p:nvPr/>
        </p:nvSpPr>
        <p:spPr>
          <a:xfrm>
            <a:off x="538543" y="598188"/>
            <a:ext cx="3379033" cy="681038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sz="4000" b="1" i="0" u="none" strike="noStrike" cap="none" spc="0" normalizeH="0" baseline="0" dirty="0">
                <a:ln>
                  <a:noFill/>
                </a:ln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Проблемы: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EF8763-5DDC-4DEB-BC0A-F996919968E4}"/>
              </a:ext>
            </a:extLst>
          </p:cNvPr>
          <p:cNvSpPr txBox="1"/>
          <p:nvPr/>
        </p:nvSpPr>
        <p:spPr>
          <a:xfrm>
            <a:off x="466825" y="1978960"/>
            <a:ext cx="8579224" cy="132343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ru-RU" sz="3000" dirty="0">
                <a:solidFill>
                  <a:srgbClr val="000000"/>
                </a:solidFill>
                <a:sym typeface="CoFo Sans" panose="020B0503030202060203"/>
              </a:rPr>
              <a:t>Выбор лагов для обучения</a:t>
            </a:r>
          </a:p>
          <a:p>
            <a:pPr marL="514350" indent="-514350" defTabSz="1828800" hangingPunct="0">
              <a:lnSpc>
                <a:spcPct val="110000"/>
              </a:lnSpc>
              <a:spcBef>
                <a:spcPts val="800"/>
              </a:spcBef>
              <a:buFont typeface="+mj-lt"/>
              <a:buAutoNum type="arabicPeriod"/>
            </a:pPr>
            <a:r>
              <a:rPr lang="ru-RU" sz="3000" dirty="0">
                <a:solidFill>
                  <a:srgbClr val="000000"/>
                </a:solidFill>
                <a:sym typeface="CoFo Sans" panose="020B0503030202060203"/>
              </a:rPr>
              <a:t>Применение</a:t>
            </a:r>
            <a:r>
              <a:rPr kumimoji="0" lang="ru-RU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 модели на других данных</a:t>
            </a:r>
          </a:p>
        </p:txBody>
      </p:sp>
    </p:spTree>
    <p:extLst>
      <p:ext uri="{BB962C8B-B14F-4D97-AF65-F5344CB8AC3E}">
        <p14:creationId xmlns:p14="http://schemas.microsoft.com/office/powerpoint/2010/main" val="56714190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D46D5-1B5C-3FBC-2E24-FA47B0036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D5307BA0-DA66-C9AC-0562-F6576DB5B185}"/>
              </a:ext>
            </a:extLst>
          </p:cNvPr>
          <p:cNvSpPr/>
          <p:nvPr/>
        </p:nvSpPr>
        <p:spPr>
          <a:xfrm>
            <a:off x="4406483" y="562329"/>
            <a:ext cx="3379033" cy="681038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sz="4000" b="1" i="0" u="none" strike="noStrike" cap="none" spc="0" normalizeH="0" baseline="0" dirty="0">
                <a:ln>
                  <a:noFill/>
                </a:ln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Вывод: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EF8763-5DDC-4DEB-BC0A-F996919968E4}"/>
              </a:ext>
            </a:extLst>
          </p:cNvPr>
          <p:cNvSpPr txBox="1"/>
          <p:nvPr/>
        </p:nvSpPr>
        <p:spPr>
          <a:xfrm>
            <a:off x="1190063" y="2818576"/>
            <a:ext cx="9811872" cy="122084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ctr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</a:pPr>
            <a:r>
              <a:rPr kumimoji="0" lang="ru-RU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Задача выполнена успешно, но есть недочеты, которые не мешают работе, но возможно их улучшить</a:t>
            </a:r>
          </a:p>
        </p:txBody>
      </p:sp>
    </p:spTree>
    <p:extLst>
      <p:ext uri="{BB962C8B-B14F-4D97-AF65-F5344CB8AC3E}">
        <p14:creationId xmlns:p14="http://schemas.microsoft.com/office/powerpoint/2010/main" val="389803954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0ABAEE86-9BCF-CF1C-A848-3469C92FBCCD}"/>
              </a:ext>
            </a:extLst>
          </p:cNvPr>
          <p:cNvSpPr/>
          <p:nvPr/>
        </p:nvSpPr>
        <p:spPr>
          <a:xfrm>
            <a:off x="0" y="902368"/>
            <a:ext cx="12073690" cy="5059279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tx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7B99859E-5300-F3CD-303A-7DAE6BADDB6D}"/>
              </a:ext>
            </a:extLst>
          </p:cNvPr>
          <p:cNvSpPr/>
          <p:nvPr/>
        </p:nvSpPr>
        <p:spPr>
          <a:xfrm>
            <a:off x="480060" y="2066925"/>
            <a:ext cx="7937799" cy="272415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algn="just"/>
            <a:endParaRPr lang="ru-RU" altLang="en-US" sz="3200" b="1" dirty="0">
              <a:solidFill>
                <a:schemeClr val="accent6"/>
              </a:solidFill>
              <a:cs typeface="Times New Roman" panose="02020603050405020304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ru-RU" altLang="en-US" sz="3200" b="1" dirty="0">
                <a:solidFill>
                  <a:schemeClr val="accent6"/>
                </a:solidFill>
                <a:cs typeface="Times New Roman" panose="02020603050405020304" charset="0"/>
              </a:rPr>
              <a:t>Процесс выполнения шагов кейса</a:t>
            </a:r>
            <a:endParaRPr lang="en-US" altLang="en-US" sz="3200" b="1" dirty="0">
              <a:solidFill>
                <a:schemeClr val="accent6"/>
              </a:solidFill>
              <a:cs typeface="Times New Roman" panose="02020603050405020304" charset="0"/>
            </a:endParaRPr>
          </a:p>
          <a:p>
            <a:pPr marL="514350" indent="-514350" algn="just">
              <a:buFont typeface="+mj-lt"/>
              <a:buAutoNum type="arabicPeriod"/>
            </a:pPr>
            <a:endParaRPr lang="ru-RU" altLang="en-US" sz="3200" b="1" dirty="0">
              <a:solidFill>
                <a:schemeClr val="accent6"/>
              </a:solidFill>
              <a:cs typeface="Times New Roman" panose="02020603050405020304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ru-RU" altLang="en-US" sz="3200" b="1" dirty="0">
                <a:solidFill>
                  <a:schemeClr val="accent6"/>
                </a:solidFill>
                <a:cs typeface="Times New Roman" panose="02020603050405020304" charset="0"/>
              </a:rPr>
              <a:t>Результат</a:t>
            </a:r>
          </a:p>
          <a:p>
            <a:pPr algn="just"/>
            <a:endParaRPr lang="ru-RU" altLang="en-US" sz="3200" b="1" dirty="0">
              <a:solidFill>
                <a:schemeClr val="accent6"/>
              </a:solidFill>
              <a:cs typeface="Times New Roman" panose="02020603050405020304" charset="0"/>
            </a:endParaRPr>
          </a:p>
        </p:txBody>
      </p:sp>
      <p:sp>
        <p:nvSpPr>
          <p:cNvPr id="10" name="Блок-схема: завершение 9"/>
          <p:cNvSpPr/>
          <p:nvPr/>
        </p:nvSpPr>
        <p:spPr>
          <a:xfrm>
            <a:off x="480060" y="281086"/>
            <a:ext cx="4201484" cy="952143"/>
          </a:xfrm>
          <a:prstGeom prst="flowChartTerminator">
            <a:avLst/>
          </a:prstGeom>
          <a:solidFill>
            <a:srgbClr val="1485FC"/>
          </a:solidFill>
          <a:ln w="25400" cap="flat">
            <a:solidFill>
              <a:srgbClr val="1485FC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en-US" sz="4400" b="0" i="0" u="none" strike="noStrike" cap="none" spc="0" normalizeH="0" baseline="0" dirty="0">
                <a:ln>
                  <a:noFill/>
                </a:ln>
                <a:effectLst/>
                <a:uFillTx/>
                <a:latin typeface="+mj-lt"/>
                <a:ea typeface="+mn-ea"/>
                <a:cs typeface="+mn-cs"/>
                <a:sym typeface="CoFo Sans" panose="020B0503030202060203"/>
              </a:rPr>
              <a:t>Содержание</a:t>
            </a: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8A86F5-66F0-0B68-F55C-A1F05BE9A505}"/>
              </a:ext>
            </a:extLst>
          </p:cNvPr>
          <p:cNvSpPr/>
          <p:nvPr/>
        </p:nvSpPr>
        <p:spPr>
          <a:xfrm>
            <a:off x="2031931" y="2339340"/>
            <a:ext cx="8128137" cy="2179320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algn="ctr"/>
            <a:r>
              <a:rPr lang="ru-RU" sz="3200" dirty="0">
                <a:cs typeface="Times New Roman" panose="02020603050405020304" charset="0"/>
              </a:rPr>
              <a:t>Создание модели прогнозирования рыночных цен на арматуру для рекомендации лучшего времени для выгодной закупки арматуры.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1E085D-58B9-E950-AB8F-1B04389A2AAB}"/>
              </a:ext>
            </a:extLst>
          </p:cNvPr>
          <p:cNvSpPr txBox="1"/>
          <p:nvPr/>
        </p:nvSpPr>
        <p:spPr>
          <a:xfrm>
            <a:off x="537283" y="568642"/>
            <a:ext cx="6097002" cy="76944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ru-RU" altLang="en-US" sz="4400" dirty="0">
                <a:solidFill>
                  <a:schemeClr val="accent6"/>
                </a:solidFill>
                <a:latin typeface="+mj-lt"/>
                <a:cs typeface="Times New Roman" panose="02020603050405020304" charset="0"/>
              </a:rPr>
              <a:t>Цель работы:</a:t>
            </a:r>
            <a:endParaRPr lang="ru-RU" sz="4400" dirty="0">
              <a:solidFill>
                <a:schemeClr val="accent6"/>
              </a:solidFill>
              <a:latin typeface="+mj-lt"/>
              <a:ea typeface="+mn-ea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F91EF41-9A47-4696-B6D6-AFE521FC3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1" y="362451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Разложение временного ряда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83B75C-FCD3-6B1D-0E71-EF482762D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243" y="1010151"/>
            <a:ext cx="7955514" cy="52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05844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095D1-DF2C-9B71-FA6C-97365232CC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74E8C98-D907-C148-A3FC-9EB1193A8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0" y="622043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Обработанные данные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B49595-19B7-0EC4-06D6-3E0D889CB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69" y="1633287"/>
            <a:ext cx="11189062" cy="359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968689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AEB54-F952-8872-D9D3-CB7EFCECD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C343B63-AA96-E80D-2251-96C23EBF0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0" y="622043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Результат первой модели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D00AB2-5383-453E-995B-C3173E29D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542" y="1269743"/>
            <a:ext cx="7789918" cy="479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8319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A5C31-0DD3-15BA-E907-59EC25C36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1CA3AC2-68AE-DDA5-BB68-09A1D589D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0" y="622043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Результат второй модели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E80BA43-BDE2-4FF5-86FA-FC01D4BCC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864" y="1269743"/>
            <a:ext cx="8082271" cy="507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14555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5BDC7-92E4-FF20-CAF6-203C779A7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ADB4FBA-69FE-E581-8176-EA40C64C8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0" y="622043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Результат третьей модели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7DB283-D0AA-422E-9DEB-73779D2D1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3479" y="1411272"/>
            <a:ext cx="7825041" cy="498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977846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5BDC7-92E4-FF20-CAF6-203C779A7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ADB4FBA-69FE-E581-8176-EA40C64C8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0" y="622043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Интерфейс приложения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8C7F64F-4F57-41C7-80E9-56D8F74B0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10" y="1671940"/>
            <a:ext cx="3888128" cy="372481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D7650E1-3ED0-4514-9BF6-736313017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0929" y="1461247"/>
            <a:ext cx="7336299" cy="410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93803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</TotalTime>
  <Words>100</Words>
  <Application>Microsoft Office PowerPoint</Application>
  <PresentationFormat>Широкоэкранный</PresentationFormat>
  <Paragraphs>26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CoFo Sans</vt:lpstr>
      <vt:lpstr>CoFo Sans Medium</vt:lpstr>
      <vt:lpstr>Arial</vt:lpstr>
      <vt:lpstr>Calibri</vt:lpstr>
      <vt:lpstr>CoFo Sans (Основной текст)</vt:lpstr>
      <vt:lpstr>Тема1</vt:lpstr>
      <vt:lpstr>Предсказание цены на арматуру</vt:lpstr>
      <vt:lpstr>Презентация PowerPoint</vt:lpstr>
      <vt:lpstr>Презентация PowerPoint</vt:lpstr>
      <vt:lpstr>Разложение временного ряда</vt:lpstr>
      <vt:lpstr>Обработанные данные</vt:lpstr>
      <vt:lpstr>Результат первой модели</vt:lpstr>
      <vt:lpstr>Результат второй модели</vt:lpstr>
      <vt:lpstr>Результат третьей модели</vt:lpstr>
      <vt:lpstr>Интерфейс приложения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для инвесторов ГК «Самолет»</dc:title>
  <dc:creator>Рукавишникова Александра</dc:creator>
  <cp:lastModifiedBy>User</cp:lastModifiedBy>
  <cp:revision>959</cp:revision>
  <dcterms:created xsi:type="dcterms:W3CDTF">2022-08-25T11:16:00Z</dcterms:created>
  <dcterms:modified xsi:type="dcterms:W3CDTF">2025-03-25T10:57:21Z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F1B83BB0377C4C24B0430A86A3830D18</vt:lpwstr>
  </property>
  <property fmtid="{D5CDD505-2E9C-101B-9397-08002B2CF9AE}" pid="3" name="KSOProductBuildVer">
    <vt:lpwstr>1049-11.2.0.11225</vt:lpwstr>
  </property>
</Properties>
</file>